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4"/>
  </p:notesMasterIdLst>
  <p:sldIdLst>
    <p:sldId id="256" r:id="rId2"/>
    <p:sldId id="257" r:id="rId3"/>
    <p:sldId id="258" r:id="rId4"/>
    <p:sldId id="259" r:id="rId5"/>
    <p:sldId id="266" r:id="rId6"/>
    <p:sldId id="264" r:id="rId7"/>
    <p:sldId id="260" r:id="rId8"/>
    <p:sldId id="261" r:id="rId9"/>
    <p:sldId id="262" r:id="rId10"/>
    <p:sldId id="263" r:id="rId11"/>
    <p:sldId id="265"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62" autoAdjust="0"/>
    <p:restoredTop sz="84520" autoAdjust="0"/>
  </p:normalViewPr>
  <p:slideViewPr>
    <p:cSldViewPr snapToGrid="0">
      <p:cViewPr>
        <p:scale>
          <a:sx n="45" d="100"/>
          <a:sy n="45" d="100"/>
        </p:scale>
        <p:origin x="-1662" y="-4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D8E20-6361-42A4-9D4B-306B1B255CF8}" type="datetimeFigureOut">
              <a:rPr lang="en-US" smtClean="0"/>
              <a:t>7/6/2020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5403A-3170-4813-A64E-FA2E85F82CC4}" type="slidenum">
              <a:rPr lang="en-US" smtClean="0"/>
              <a:t>‹#›</a:t>
            </a:fld>
            <a:endParaRPr lang="en-US" dirty="0"/>
          </a:p>
        </p:txBody>
      </p:sp>
    </p:spTree>
    <p:extLst>
      <p:ext uri="{BB962C8B-B14F-4D97-AF65-F5344CB8AC3E}">
        <p14:creationId xmlns:p14="http://schemas.microsoft.com/office/powerpoint/2010/main" val="27249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Many mothers in the United States are in dilemma on which vaccines to give to their new-born babies.  Vaccination for new-borns is very overwhelming especially for new parents and it is important for such parents to have a good knowledge and understanding on what vaccine to give babies and how is it important and why .The purpose of this presentation is help new parents to make informed decision on which vaccines to give their babies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1885403A-3170-4813-A64E-FA2E85F82CC4}" type="slidenum">
              <a:rPr lang="en-US" smtClean="0"/>
              <a:t>2</a:t>
            </a:fld>
            <a:endParaRPr lang="en-US" dirty="0"/>
          </a:p>
        </p:txBody>
      </p:sp>
    </p:spTree>
    <p:extLst>
      <p:ext uri="{BB962C8B-B14F-4D97-AF65-F5344CB8AC3E}">
        <p14:creationId xmlns:p14="http://schemas.microsoft.com/office/powerpoint/2010/main" val="1240508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immune system for young babies is not well developed. This means are mostly unable to fight off infections and thus Vaccines should be used as immune boosters. Young children are always at a greater risks and as such they can easily contract vaccine preventable infections. The delaying or spacing out of vaccines is associated with risks. You need to vaccinate young child to protect them against diseases. Timely vaccination is recommended. It is good to closely schedule the vaccination for the new born babies. .  The vaccination requires adherence to schedule recommended by the healthcare workers. Scheduling is important since it is the best ways to protect babies at early life (CDC, 2020). </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3</a:t>
            </a:fld>
            <a:endParaRPr lang="en-US" dirty="0"/>
          </a:p>
        </p:txBody>
      </p:sp>
    </p:spTree>
    <p:extLst>
      <p:ext uri="{BB962C8B-B14F-4D97-AF65-F5344CB8AC3E}">
        <p14:creationId xmlns:p14="http://schemas.microsoft.com/office/powerpoint/2010/main" val="1895860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 Vaccines, works by preparing the immune system in recognizing and combating pathogens caused by bacteria or even viruses. This happens whereby pathogenic molecules called antigens are introduced into the body hence triggering immune system. The antigens are present in bacteria and viruses.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4</a:t>
            </a:fld>
            <a:endParaRPr lang="en-US" dirty="0"/>
          </a:p>
        </p:txBody>
      </p:sp>
    </p:spTree>
    <p:extLst>
      <p:ext uri="{BB962C8B-B14F-4D97-AF65-F5344CB8AC3E}">
        <p14:creationId xmlns:p14="http://schemas.microsoft.com/office/powerpoint/2010/main" val="1683128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Now, the injections of these antigens in the body makes the immune system to learn and recognize viruses and bacteria as hostile invader hence producing antibodies. In case such bacteria or viruses reappear, antigens are recognized by immune system, they are attacked before pathogen spread to cause illness (Public Health Organization, 2020).</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5</a:t>
            </a:fld>
            <a:endParaRPr lang="en-US" dirty="0"/>
          </a:p>
        </p:txBody>
      </p:sp>
    </p:spTree>
    <p:extLst>
      <p:ext uri="{BB962C8B-B14F-4D97-AF65-F5344CB8AC3E}">
        <p14:creationId xmlns:p14="http://schemas.microsoft.com/office/powerpoint/2010/main" val="878394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latin typeface="Times New Roman" panose="02020603050405020304" pitchFamily="18" charset="0"/>
                <a:cs typeface="Times New Roman" panose="02020603050405020304" pitchFamily="18" charset="0"/>
              </a:rPr>
              <a:t>Due to the current evolvement of new and different strains of different</a:t>
            </a:r>
            <a:r>
              <a:rPr lang="en-GB" baseline="0" dirty="0" smtClean="0">
                <a:latin typeface="Times New Roman" panose="02020603050405020304" pitchFamily="18" charset="0"/>
                <a:cs typeface="Times New Roman" panose="02020603050405020304" pitchFamily="18" charset="0"/>
              </a:rPr>
              <a:t> serological specificity, the development of vaccines has taken new approaches which consider the DNA recombinant techniques.  </a:t>
            </a:r>
          </a:p>
          <a:p>
            <a:r>
              <a:rPr lang="en-GB" baseline="0" dirty="0" smtClean="0">
                <a:latin typeface="Times New Roman" panose="02020603050405020304" pitchFamily="18" charset="0"/>
                <a:cs typeface="Times New Roman" panose="02020603050405020304" pitchFamily="18" charset="0"/>
              </a:rPr>
              <a:t>The traditional vaccines were made upon the persistence of a disease while the current vaccines are developed even after minor signs of a possible disease. </a:t>
            </a:r>
          </a:p>
          <a:p>
            <a:r>
              <a:rPr lang="en-GB" dirty="0" smtClean="0">
                <a:latin typeface="Times New Roman" panose="02020603050405020304" pitchFamily="18" charset="0"/>
                <a:cs typeface="Times New Roman" panose="02020603050405020304" pitchFamily="18" charset="0"/>
              </a:rPr>
              <a:t>Due to the increased number of commercial vaccine manufacturers, the process</a:t>
            </a:r>
            <a:r>
              <a:rPr lang="en-GB" baseline="0" dirty="0" smtClean="0">
                <a:latin typeface="Times New Roman" panose="02020603050405020304" pitchFamily="18" charset="0"/>
                <a:cs typeface="Times New Roman" panose="02020603050405020304" pitchFamily="18" charset="0"/>
              </a:rPr>
              <a:t> of acquiring the licensure for manufacturing a new vaccine has become complex.  </a:t>
            </a:r>
            <a:endParaRPr lang="en-GB"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885403A-3170-4813-A64E-FA2E85F82CC4}" type="slidenum">
              <a:rPr lang="en-US" smtClean="0"/>
              <a:t>6</a:t>
            </a:fld>
            <a:endParaRPr lang="en-US" dirty="0"/>
          </a:p>
        </p:txBody>
      </p:sp>
    </p:spTree>
    <p:extLst>
      <p:ext uri="{BB962C8B-B14F-4D97-AF65-F5344CB8AC3E}">
        <p14:creationId xmlns:p14="http://schemas.microsoft.com/office/powerpoint/2010/main" val="2394058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following are Vaccines that babies and children in the United States of America are routinely vaccinated </a:t>
            </a:r>
          </a:p>
          <a:p>
            <a:pPr>
              <a:buFont typeface="Wingdings" panose="05000000000000000000" pitchFamily="2" charset="2"/>
              <a:buChar char="v"/>
            </a:pPr>
            <a:r>
              <a:rPr lang="en-GB" dirty="0" smtClean="0"/>
              <a:t> </a:t>
            </a:r>
            <a:r>
              <a:rPr lang="en-GB" sz="1200" dirty="0" smtClean="0">
                <a:latin typeface="Times New Roman" panose="02020603050405020304" pitchFamily="18" charset="0"/>
                <a:cs typeface="Times New Roman" panose="02020603050405020304" pitchFamily="18" charset="0"/>
              </a:rPr>
              <a:t>Chickenpox</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Diphtheria</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Tetanus</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whooping cough</a:t>
            </a:r>
          </a:p>
          <a:p>
            <a:pPr>
              <a:buFont typeface="Wingdings" panose="05000000000000000000" pitchFamily="2" charset="2"/>
              <a:buChar char="v"/>
            </a:pPr>
            <a:r>
              <a:rPr lang="en-GB" sz="1200" dirty="0" smtClean="0">
                <a:latin typeface="Times New Roman" panose="02020603050405020304" pitchFamily="18" charset="0"/>
                <a:cs typeface="Times New Roman" panose="02020603050405020304" pitchFamily="18" charset="0"/>
              </a:rPr>
              <a:t>Haemophilus </a:t>
            </a:r>
            <a:r>
              <a:rPr lang="en-GB" sz="1200" dirty="0" smtClean="0">
                <a:latin typeface="Times New Roman" panose="02020603050405020304" pitchFamily="18" charset="0"/>
                <a:cs typeface="Times New Roman" panose="02020603050405020304" pitchFamily="18" charset="0"/>
              </a:rPr>
              <a:t>influence type b(Hib)</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7</a:t>
            </a:fld>
            <a:endParaRPr lang="en-US" dirty="0"/>
          </a:p>
        </p:txBody>
      </p:sp>
    </p:spTree>
    <p:extLst>
      <p:ext uri="{BB962C8B-B14F-4D97-AF65-F5344CB8AC3E}">
        <p14:creationId xmlns:p14="http://schemas.microsoft.com/office/powerpoint/2010/main" val="4252961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Additionally,</a:t>
            </a:r>
            <a:r>
              <a:rPr lang="en-GB" baseline="0" dirty="0" smtClean="0"/>
              <a:t> below are other disease vaccinated against </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Hepatitis A  (HepA)</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Hepatitis B (HepB)</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Measles</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Pumps</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Rubella</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 Polio</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BCG </a:t>
            </a:r>
            <a:endParaRPr lang="en-GB" dirty="0" smtClean="0"/>
          </a:p>
          <a:p>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8</a:t>
            </a:fld>
            <a:endParaRPr lang="en-US" dirty="0"/>
          </a:p>
        </p:txBody>
      </p:sp>
    </p:spTree>
    <p:extLst>
      <p:ext uri="{BB962C8B-B14F-4D97-AF65-F5344CB8AC3E}">
        <p14:creationId xmlns:p14="http://schemas.microsoft.com/office/powerpoint/2010/main" val="24416401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Reason why parents are worried about vaccinating their children </a:t>
            </a:r>
          </a:p>
          <a:p>
            <a:r>
              <a:rPr lang="en-GB" sz="1200" kern="1200" dirty="0" smtClean="0">
                <a:solidFill>
                  <a:schemeClr val="tx1"/>
                </a:solidFill>
                <a:effectLst/>
                <a:latin typeface="+mn-lt"/>
                <a:ea typeface="+mn-ea"/>
                <a:cs typeface="+mn-cs"/>
              </a:rPr>
              <a:t>Personal reasons: Parents belief natural immunity as better than immunity acquired through vaccination. Some see the diseases vaccinated as not prevalent and thus their children are not at high risk of contracting such diseases </a:t>
            </a:r>
          </a:p>
          <a:p>
            <a:r>
              <a:rPr lang="en-GB" sz="1200" kern="1200" dirty="0" smtClean="0">
                <a:solidFill>
                  <a:schemeClr val="tx1"/>
                </a:solidFill>
                <a:effectLst/>
                <a:latin typeface="+mn-lt"/>
                <a:ea typeface="+mn-ea"/>
                <a:cs typeface="+mn-cs"/>
              </a:rPr>
              <a:t>Safety issues. More reports and opinions from television, internet and radio are bombarded to parents causing uncertainties about vaccine’s safety and thus it becomes very difficult in making their own decision. Parents view vaccines as associated with some side effects.</a:t>
            </a:r>
          </a:p>
          <a:p>
            <a:r>
              <a:rPr lang="en-GB" sz="1200" kern="1200" dirty="0" smtClean="0">
                <a:solidFill>
                  <a:schemeClr val="tx1"/>
                </a:solidFill>
                <a:effectLst/>
                <a:latin typeface="+mn-lt"/>
                <a:ea typeface="+mn-ea"/>
                <a:cs typeface="+mn-cs"/>
              </a:rPr>
              <a:t>Desire for more information about vaccines.  Many parents what to know more about the vaccines given to their children so that they can make an informed decisions.</a:t>
            </a:r>
          </a:p>
          <a:p>
            <a:r>
              <a:rPr lang="en-GB" sz="1200" kern="1200" dirty="0" smtClean="0">
                <a:solidFill>
                  <a:schemeClr val="tx1"/>
                </a:solidFill>
                <a:effectLst/>
                <a:latin typeface="+mn-lt"/>
                <a:ea typeface="+mn-ea"/>
                <a:cs typeface="+mn-cs"/>
              </a:rPr>
              <a:t>Religious beliefs. There are distinct religious reasons that forms an obstacle for parents seeking vaccination to their children. These reasons are associated with parent’s core beliefs and thus it is very challenging to dissuade them from their views on childhood vaccination.</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10</a:t>
            </a:fld>
            <a:endParaRPr lang="en-US" dirty="0"/>
          </a:p>
        </p:txBody>
      </p:sp>
    </p:spTree>
    <p:extLst>
      <p:ext uri="{BB962C8B-B14F-4D97-AF65-F5344CB8AC3E}">
        <p14:creationId xmlns:p14="http://schemas.microsoft.com/office/powerpoint/2010/main" val="419419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Immunizations will</a:t>
            </a:r>
            <a:r>
              <a:rPr lang="en-US" baseline="0" dirty="0" smtClean="0">
                <a:latin typeface="Times New Roman" panose="02020603050405020304" pitchFamily="18" charset="0"/>
                <a:cs typeface="Times New Roman" panose="02020603050405020304" pitchFamily="18" charset="0"/>
              </a:rPr>
              <a:t> save your child’s life against some diseases such as polio which have once affected or even killed many children. Vaccines have been tested and approved by the necessary regulatory bodies, hence they are safe and effective. The possible side effects of vaccines on children are very rare and can be attended to. When you immunize your child, it is a sign that you care about that child. Once you have immunized your child, you will have saved yourself from time an money wastage you would have used in taking the child to hospital. For the prevention of further genetic mutations which may affect the future generations, immunizing your child may help cut down the spread of some of these diseases from generation to generations hence protection our future generations.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885403A-3170-4813-A64E-FA2E85F82CC4}" type="slidenum">
              <a:rPr lang="en-US" smtClean="0"/>
              <a:t>11</a:t>
            </a:fld>
            <a:endParaRPr lang="en-US" dirty="0"/>
          </a:p>
        </p:txBody>
      </p:sp>
    </p:spTree>
    <p:extLst>
      <p:ext uri="{BB962C8B-B14F-4D97-AF65-F5344CB8AC3E}">
        <p14:creationId xmlns:p14="http://schemas.microsoft.com/office/powerpoint/2010/main" val="3543981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9817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9572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3909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983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26847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67856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79551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487869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63394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4704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567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4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73874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57160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0147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27702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0516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20E058-7ADB-4704-B1F4-FFE87F797947}" type="datetimeFigureOut">
              <a:rPr lang="en-US" smtClean="0"/>
              <a:t>7/6/2020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A79FE3B-CFE0-475A-96E3-2A0424DCDFA8}" type="slidenum">
              <a:rPr lang="en-US" smtClean="0"/>
              <a:t>‹#›</a:t>
            </a:fld>
            <a:endParaRPr lang="en-US" dirty="0"/>
          </a:p>
        </p:txBody>
      </p:sp>
    </p:spTree>
    <p:extLst>
      <p:ext uri="{BB962C8B-B14F-4D97-AF65-F5344CB8AC3E}">
        <p14:creationId xmlns:p14="http://schemas.microsoft.com/office/powerpoint/2010/main" val="166045664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doi.org/10.1128/CMR.14.4.872-908.2001" TargetMode="External"/><Relationship Id="rId3" Type="http://schemas.openxmlformats.org/officeDocument/2006/relationships/hyperlink" Target="https://www.publichealth.org/public-awareness/understanding-vaccines/vaccines-work/" TargetMode="External"/><Relationship Id="rId7" Type="http://schemas.openxmlformats.org/officeDocument/2006/relationships/hyperlink" Target="https://academic.oup.com/cid/article/69/11/1845/5305915" TargetMode="External"/><Relationship Id="rId2" Type="http://schemas.openxmlformats.org/officeDocument/2006/relationships/hyperlink" Target="https://immunizebc.ca/vaccine-schedules" TargetMode="External"/><Relationship Id="rId1" Type="http://schemas.openxmlformats.org/officeDocument/2006/relationships/slideLayout" Target="../slideLayouts/slideLayout2.xml"/><Relationship Id="rId6" Type="http://schemas.openxmlformats.org/officeDocument/2006/relationships/hyperlink" Target="https://doi.org/10.1016/j.yped.2012.03.005" TargetMode="External"/><Relationship Id="rId5" Type="http://schemas.openxmlformats.org/officeDocument/2006/relationships/hyperlink" Target="https://sites.kowsarpub.com/jamm/articles/96149.html" TargetMode="External"/><Relationship Id="rId4" Type="http://schemas.openxmlformats.org/officeDocument/2006/relationships/hyperlink" Target="https://www.biondvax.com/wp-content/uploads/2015/06/12-arnon-2003-Old-and-new-vaccine-approaches.pdf" TargetMode="External"/><Relationship Id="rId9" Type="http://schemas.openxmlformats.org/officeDocument/2006/relationships/hyperlink" Target="https://www.vaccines.gov/get-vaccinated/for_parents/five_reas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138" y="1456660"/>
            <a:ext cx="8825658" cy="1477926"/>
          </a:xfrm>
        </p:spPr>
        <p:txBody>
          <a:bodyPr/>
          <a:lstStyle/>
          <a:p>
            <a:pPr algn="ctr"/>
            <a:r>
              <a:rPr lang="en-US" sz="4000" dirty="0" smtClean="0">
                <a:latin typeface="Times New Roman" panose="02020603050405020304" pitchFamily="18" charset="0"/>
                <a:cs typeface="Times New Roman" panose="02020603050405020304" pitchFamily="18" charset="0"/>
              </a:rPr>
              <a:t>Vaccination in United State </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AFFILIATIONS</a:t>
            </a:r>
          </a:p>
          <a:p>
            <a:endParaRPr lang="en-US" dirty="0"/>
          </a:p>
        </p:txBody>
      </p:sp>
    </p:spTree>
    <p:extLst>
      <p:ext uri="{BB962C8B-B14F-4D97-AF65-F5344CB8AC3E}">
        <p14:creationId xmlns:p14="http://schemas.microsoft.com/office/powerpoint/2010/main" val="339370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Purpose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54954" y="2603500"/>
            <a:ext cx="8825659" cy="2914798"/>
          </a:xfrm>
        </p:spPr>
        <p:txBody>
          <a:bodyPr>
            <a:normAutofit fontScale="92500" lnSpcReduction="10000"/>
          </a:bodyPr>
          <a:lstStyle/>
          <a:p>
            <a:r>
              <a:rPr lang="en-GB" sz="2400" dirty="0" smtClean="0">
                <a:latin typeface="Times New Roman" panose="02020603050405020304" pitchFamily="18" charset="0"/>
                <a:cs typeface="Times New Roman" panose="02020603050405020304" pitchFamily="18" charset="0"/>
              </a:rPr>
              <a:t>There is an existing dilemma among  new parents  </a:t>
            </a:r>
            <a:r>
              <a:rPr lang="en-GB" sz="2400" dirty="0">
                <a:latin typeface="Times New Roman" panose="02020603050405020304" pitchFamily="18" charset="0"/>
                <a:cs typeface="Times New Roman" panose="02020603050405020304" pitchFamily="18" charset="0"/>
              </a:rPr>
              <a:t>in the United States </a:t>
            </a:r>
            <a:r>
              <a:rPr lang="en-GB" sz="2400" dirty="0" smtClean="0">
                <a:latin typeface="Times New Roman" panose="02020603050405020304" pitchFamily="18" charset="0"/>
                <a:cs typeface="Times New Roman" panose="02020603050405020304" pitchFamily="18" charset="0"/>
              </a:rPr>
              <a:t>on </a:t>
            </a:r>
            <a:r>
              <a:rPr lang="en-GB" sz="2400" dirty="0">
                <a:latin typeface="Times New Roman" panose="02020603050405020304" pitchFamily="18" charset="0"/>
                <a:cs typeface="Times New Roman" panose="02020603050405020304" pitchFamily="18" charset="0"/>
              </a:rPr>
              <a:t>which vaccines to give to their new-born babies. </a:t>
            </a:r>
            <a:endParaRPr lang="en-GB" sz="2400" dirty="0" smtClean="0">
              <a:latin typeface="Times New Roman" panose="02020603050405020304" pitchFamily="18" charset="0"/>
              <a:cs typeface="Times New Roman" panose="02020603050405020304" pitchFamily="18" charset="0"/>
            </a:endParaRPr>
          </a:p>
          <a:p>
            <a:r>
              <a:rPr lang="en-GB" sz="2400" dirty="0" smtClean="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Vaccination for new-borns is very overwhelming especially for new parents </a:t>
            </a:r>
          </a:p>
          <a:p>
            <a:r>
              <a:rPr lang="en-GB" sz="2400" dirty="0" smtClean="0">
                <a:latin typeface="Times New Roman" panose="02020603050405020304" pitchFamily="18" charset="0"/>
                <a:cs typeface="Times New Roman" panose="02020603050405020304" pitchFamily="18" charset="0"/>
              </a:rPr>
              <a:t>The new parents need have </a:t>
            </a:r>
            <a:r>
              <a:rPr lang="en-GB" sz="2400" dirty="0">
                <a:latin typeface="Times New Roman" panose="02020603050405020304" pitchFamily="18" charset="0"/>
                <a:cs typeface="Times New Roman" panose="02020603050405020304" pitchFamily="18" charset="0"/>
              </a:rPr>
              <a:t>a good knowledge and understanding on what vaccine to give </a:t>
            </a:r>
            <a:r>
              <a:rPr lang="en-GB" sz="2400" dirty="0" smtClean="0">
                <a:latin typeface="Times New Roman" panose="02020603050405020304" pitchFamily="18" charset="0"/>
                <a:cs typeface="Times New Roman" panose="02020603050405020304" pitchFamily="18" charset="0"/>
              </a:rPr>
              <a:t>babies</a:t>
            </a:r>
          </a:p>
          <a:p>
            <a:r>
              <a:rPr lang="en-GB" sz="2400" dirty="0" smtClean="0">
                <a:latin typeface="Times New Roman" panose="02020603050405020304" pitchFamily="18" charset="0"/>
                <a:cs typeface="Times New Roman" panose="02020603050405020304" pitchFamily="18" charset="0"/>
              </a:rPr>
              <a:t>The </a:t>
            </a:r>
            <a:r>
              <a:rPr lang="en-GB" sz="2400" dirty="0">
                <a:latin typeface="Times New Roman" panose="02020603050405020304" pitchFamily="18" charset="0"/>
                <a:cs typeface="Times New Roman" panose="02020603050405020304" pitchFamily="18" charset="0"/>
              </a:rPr>
              <a:t>purpose of this presentation </a:t>
            </a:r>
            <a:r>
              <a:rPr lang="en-GB" sz="2400" dirty="0" smtClean="0">
                <a:latin typeface="Times New Roman" panose="02020603050405020304" pitchFamily="18" charset="0"/>
                <a:cs typeface="Times New Roman" panose="02020603050405020304" pitchFamily="18" charset="0"/>
              </a:rPr>
              <a:t>is to help </a:t>
            </a:r>
            <a:r>
              <a:rPr lang="en-GB" sz="2400" dirty="0">
                <a:latin typeface="Times New Roman" panose="02020603050405020304" pitchFamily="18" charset="0"/>
                <a:cs typeface="Times New Roman" panose="02020603050405020304" pitchFamily="18" charset="0"/>
              </a:rPr>
              <a:t>new parents to make informed decision on which vaccines to give their babies</a:t>
            </a:r>
          </a:p>
          <a:p>
            <a:endParaRPr lang="en-US" dirty="0"/>
          </a:p>
        </p:txBody>
      </p:sp>
    </p:spTree>
    <p:extLst>
      <p:ext uri="{BB962C8B-B14F-4D97-AF65-F5344CB8AC3E}">
        <p14:creationId xmlns:p14="http://schemas.microsoft.com/office/powerpoint/2010/main" val="22450578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6179991" cy="950780"/>
          </a:xfrm>
        </p:spPr>
        <p:txBody>
          <a:bodyPr/>
          <a:lstStyle/>
          <a:p>
            <a:r>
              <a:rPr lang="en-GB" dirty="0" smtClean="0"/>
              <a:t>Background </a:t>
            </a:r>
            <a:endParaRPr lang="en-GB" dirty="0"/>
          </a:p>
        </p:txBody>
      </p:sp>
      <p:sp>
        <p:nvSpPr>
          <p:cNvPr id="3" name="Content Placeholder 2"/>
          <p:cNvSpPr>
            <a:spLocks noGrp="1"/>
          </p:cNvSpPr>
          <p:nvPr>
            <p:ph idx="1"/>
          </p:nvPr>
        </p:nvSpPr>
        <p:spPr/>
        <p:txBody>
          <a:bodyPr>
            <a:normAutofit/>
          </a:bodyPr>
          <a:lstStyle/>
          <a:p>
            <a:r>
              <a:rPr lang="en-GB" dirty="0" smtClean="0"/>
              <a:t>The young babies have under developed immune system</a:t>
            </a:r>
          </a:p>
          <a:p>
            <a:r>
              <a:rPr lang="en-GB" dirty="0" smtClean="0"/>
              <a:t>Most of them are unable </a:t>
            </a:r>
            <a:r>
              <a:rPr lang="en-GB" dirty="0"/>
              <a:t>to fight off </a:t>
            </a:r>
            <a:r>
              <a:rPr lang="en-GB" dirty="0" smtClean="0"/>
              <a:t>infections</a:t>
            </a:r>
          </a:p>
          <a:p>
            <a:r>
              <a:rPr lang="en-GB" dirty="0" smtClean="0"/>
              <a:t>Vaccines are used as  </a:t>
            </a:r>
            <a:r>
              <a:rPr lang="en-GB" dirty="0"/>
              <a:t>immune </a:t>
            </a:r>
            <a:r>
              <a:rPr lang="en-GB" dirty="0" smtClean="0"/>
              <a:t>boosters</a:t>
            </a:r>
            <a:r>
              <a:rPr lang="en-GB" dirty="0"/>
              <a:t> </a:t>
            </a:r>
            <a:r>
              <a:rPr lang="en-GB" dirty="0" smtClean="0"/>
              <a:t>in new-borns </a:t>
            </a:r>
          </a:p>
          <a:p>
            <a:r>
              <a:rPr lang="en-GB" dirty="0" smtClean="0"/>
              <a:t>Young </a:t>
            </a:r>
            <a:r>
              <a:rPr lang="en-GB" dirty="0"/>
              <a:t>children are always at a greater </a:t>
            </a:r>
            <a:r>
              <a:rPr lang="en-GB" dirty="0" smtClean="0"/>
              <a:t>risks</a:t>
            </a:r>
          </a:p>
          <a:p>
            <a:r>
              <a:rPr lang="en-GB" dirty="0" smtClean="0"/>
              <a:t>they </a:t>
            </a:r>
            <a:r>
              <a:rPr lang="en-GB" dirty="0"/>
              <a:t>can easily contract vaccine preventable </a:t>
            </a:r>
            <a:r>
              <a:rPr lang="en-GB" dirty="0" smtClean="0"/>
              <a:t>infections</a:t>
            </a:r>
          </a:p>
          <a:p>
            <a:r>
              <a:rPr lang="en-GB" dirty="0" smtClean="0"/>
              <a:t>The </a:t>
            </a:r>
            <a:r>
              <a:rPr lang="en-GB" dirty="0"/>
              <a:t>delaying or spacing out of vaccines is associated with risks. </a:t>
            </a:r>
            <a:endParaRPr lang="en-GB" dirty="0" smtClean="0"/>
          </a:p>
          <a:p>
            <a:r>
              <a:rPr lang="en-GB" dirty="0" smtClean="0"/>
              <a:t>The </a:t>
            </a:r>
            <a:r>
              <a:rPr lang="en-GB" dirty="0"/>
              <a:t>vaccination requires adherence to schedule recommended by the healthcare workers. </a:t>
            </a:r>
            <a:endParaRPr lang="en-GB" dirty="0" smtClean="0"/>
          </a:p>
          <a:p>
            <a:r>
              <a:rPr lang="en-GB" dirty="0" smtClean="0"/>
              <a:t>Scheduling </a:t>
            </a:r>
            <a:r>
              <a:rPr lang="en-GB" dirty="0"/>
              <a:t>is important since it is the best ways to protect babies at early life (CDC, 2020). </a:t>
            </a:r>
          </a:p>
          <a:p>
            <a:endParaRPr lang="en-GB" dirty="0"/>
          </a:p>
        </p:txBody>
      </p:sp>
    </p:spTree>
    <p:extLst>
      <p:ext uri="{BB962C8B-B14F-4D97-AF65-F5344CB8AC3E}">
        <p14:creationId xmlns:p14="http://schemas.microsoft.com/office/powerpoint/2010/main" val="2475937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028" y="452718"/>
            <a:ext cx="8604806" cy="940147"/>
          </a:xfrm>
        </p:spPr>
        <p:txBody>
          <a:bodyPr/>
          <a:lstStyle/>
          <a:p>
            <a:r>
              <a:rPr lang="en-GB" dirty="0" smtClean="0"/>
              <a:t>How vaccines work </a:t>
            </a:r>
            <a:endParaRPr lang="en-GB" dirty="0"/>
          </a:p>
        </p:txBody>
      </p:sp>
      <p:sp>
        <p:nvSpPr>
          <p:cNvPr id="3" name="Content Placeholder 2"/>
          <p:cNvSpPr>
            <a:spLocks noGrp="1"/>
          </p:cNvSpPr>
          <p:nvPr>
            <p:ph idx="1"/>
          </p:nvPr>
        </p:nvSpPr>
        <p:spPr>
          <a:xfrm>
            <a:off x="805600" y="1392865"/>
            <a:ext cx="8946541" cy="4195481"/>
          </a:xfrm>
        </p:spPr>
        <p:txBody>
          <a:bodyPr/>
          <a:lstStyle/>
          <a:p>
            <a:r>
              <a:rPr lang="en-GB" dirty="0"/>
              <a:t>Vaccines, works by preparing the immune system in recognizing and combating pathogens </a:t>
            </a:r>
            <a:endParaRPr lang="en-GB" dirty="0" smtClean="0"/>
          </a:p>
          <a:p>
            <a:r>
              <a:rPr lang="en-GB" dirty="0" smtClean="0"/>
              <a:t>Pathogens may be caused </a:t>
            </a:r>
            <a:r>
              <a:rPr lang="en-GB" dirty="0"/>
              <a:t>by bacteria or even viruses. </a:t>
            </a:r>
            <a:endParaRPr lang="en-GB" dirty="0" smtClean="0"/>
          </a:p>
          <a:p>
            <a:r>
              <a:rPr lang="en-GB" dirty="0" smtClean="0"/>
              <a:t> During vaccination antigens </a:t>
            </a:r>
            <a:r>
              <a:rPr lang="en-GB" dirty="0"/>
              <a:t>are introduced </a:t>
            </a:r>
            <a:r>
              <a:rPr lang="en-GB" dirty="0" smtClean="0"/>
              <a:t>into </a:t>
            </a:r>
            <a:r>
              <a:rPr lang="en-GB" dirty="0"/>
              <a:t>the body </a:t>
            </a:r>
          </a:p>
          <a:p>
            <a:r>
              <a:rPr lang="en-GB" dirty="0" smtClean="0"/>
              <a:t>These antigens then triggers </a:t>
            </a:r>
            <a:r>
              <a:rPr lang="en-GB" dirty="0"/>
              <a:t>immune system</a:t>
            </a:r>
            <a:r>
              <a:rPr lang="en-GB" dirty="0" smtClean="0"/>
              <a:t>.</a:t>
            </a:r>
          </a:p>
          <a:p>
            <a:pPr marL="0" indent="0">
              <a:buNone/>
            </a:pPr>
            <a:endParaRPr lang="en-GB" dirty="0"/>
          </a:p>
        </p:txBody>
      </p:sp>
    </p:spTree>
    <p:extLst>
      <p:ext uri="{BB962C8B-B14F-4D97-AF65-F5344CB8AC3E}">
        <p14:creationId xmlns:p14="http://schemas.microsoft.com/office/powerpoint/2010/main" val="1106944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vaccines work </a:t>
            </a:r>
            <a:endParaRPr lang="en-GB" dirty="0"/>
          </a:p>
        </p:txBody>
      </p:sp>
      <p:sp>
        <p:nvSpPr>
          <p:cNvPr id="3" name="Content Placeholder 2"/>
          <p:cNvSpPr>
            <a:spLocks noGrp="1"/>
          </p:cNvSpPr>
          <p:nvPr>
            <p:ph idx="1"/>
          </p:nvPr>
        </p:nvSpPr>
        <p:spPr/>
        <p:txBody>
          <a:bodyPr/>
          <a:lstStyle/>
          <a:p>
            <a:r>
              <a:rPr lang="en-GB" dirty="0"/>
              <a:t>The antigens  triggers the immune system to learn and recognize viruses and bacteria as hostile invader </a:t>
            </a:r>
          </a:p>
          <a:p>
            <a:r>
              <a:rPr lang="en-GB" dirty="0"/>
              <a:t>This makes the produce antibodies. </a:t>
            </a:r>
          </a:p>
          <a:p>
            <a:r>
              <a:rPr lang="en-GB" dirty="0"/>
              <a:t> antigens are recognized by immune system, they are attacked before pathogen spread to cause illness (Public Health Organization, 2020).</a:t>
            </a:r>
          </a:p>
          <a:p>
            <a:endParaRPr lang="en-GB" dirty="0"/>
          </a:p>
        </p:txBody>
      </p:sp>
    </p:spTree>
    <p:extLst>
      <p:ext uri="{BB962C8B-B14F-4D97-AF65-F5344CB8AC3E}">
        <p14:creationId xmlns:p14="http://schemas.microsoft.com/office/powerpoint/2010/main" val="2531709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46111" y="328246"/>
            <a:ext cx="9404723" cy="890954"/>
          </a:xfrm>
        </p:spPr>
        <p:txBody>
          <a:bodyPr/>
          <a:lstStyle/>
          <a:p>
            <a:r>
              <a:rPr lang="en-US" sz="2000" dirty="0"/>
              <a:t>Briefly contrast the traditional methods used to create vaccines with more recently used biotechnology techniques.</a:t>
            </a:r>
            <a:endParaRPr lang="en-GB" sz="2000" dirty="0"/>
          </a:p>
        </p:txBody>
      </p:sp>
      <p:sp>
        <p:nvSpPr>
          <p:cNvPr id="5" name="Content Placeholder 4"/>
          <p:cNvSpPr>
            <a:spLocks noGrp="1"/>
          </p:cNvSpPr>
          <p:nvPr>
            <p:ph idx="1"/>
          </p:nvPr>
        </p:nvSpPr>
        <p:spPr>
          <a:xfrm>
            <a:off x="845404" y="1314364"/>
            <a:ext cx="8946541" cy="4195481"/>
          </a:xfrm>
        </p:spPr>
        <p:txBody>
          <a:bodyPr>
            <a:noAutofit/>
          </a:bodyPr>
          <a:lstStyle/>
          <a:p>
            <a:r>
              <a:rPr lang="en-GB" sz="2400" dirty="0" smtClean="0">
                <a:latin typeface="Times New Roman" panose="02020603050405020304" pitchFamily="18" charset="0"/>
                <a:cs typeface="Times New Roman" panose="02020603050405020304" pitchFamily="18" charset="0"/>
              </a:rPr>
              <a:t>The traditional approach of making vaccines was based on the intentional attenuation of  the pathogen while modern vaccines are prepared through recombined DNA technology to produce a relevant microbial protective protein antigens. </a:t>
            </a:r>
          </a:p>
          <a:p>
            <a:r>
              <a:rPr lang="en-GB" sz="2400" dirty="0" smtClean="0">
                <a:latin typeface="Times New Roman" panose="02020603050405020304" pitchFamily="18" charset="0"/>
                <a:cs typeface="Times New Roman" panose="02020603050405020304" pitchFamily="18" charset="0"/>
              </a:rPr>
              <a:t>The traditional vaccines were  made based on the entire disease-causing the microbial agent  while the modern vaccines are  produced based on the  immunologic prevention of the spread of an infectious disease, (</a:t>
            </a:r>
            <a:r>
              <a:rPr lang="en-US" sz="2400" dirty="0">
                <a:latin typeface="Times New Roman" panose="02020603050405020304" pitchFamily="18" charset="0"/>
                <a:cs typeface="Times New Roman" panose="02020603050405020304" pitchFamily="18" charset="0"/>
              </a:rPr>
              <a:t>Rauch</a:t>
            </a:r>
            <a:r>
              <a:rPr lang="en-US" sz="2400" dirty="0" smtClean="0">
                <a:latin typeface="Times New Roman" panose="02020603050405020304" pitchFamily="18" charset="0"/>
                <a:cs typeface="Times New Roman" panose="02020603050405020304" pitchFamily="18" charset="0"/>
              </a:rPr>
              <a:t>, </a:t>
            </a:r>
            <a:r>
              <a:rPr lang="en-US" sz="2400" i="1" dirty="0" smtClean="0">
                <a:latin typeface="Times New Roman" panose="02020603050405020304" pitchFamily="18" charset="0"/>
                <a:cs typeface="Times New Roman" panose="02020603050405020304" pitchFamily="18" charset="0"/>
              </a:rPr>
              <a:t>et al</a:t>
            </a:r>
            <a:r>
              <a:rPr lang="en-US" sz="2400" dirty="0" smtClean="0">
                <a:latin typeface="Times New Roman" panose="02020603050405020304" pitchFamily="18" charset="0"/>
                <a:cs typeface="Times New Roman" panose="02020603050405020304" pitchFamily="18" charset="0"/>
              </a:rPr>
              <a:t>, 2018).</a:t>
            </a:r>
            <a:r>
              <a:rPr lang="en-GB" sz="2400" dirty="0" smtClean="0">
                <a:latin typeface="Times New Roman" panose="02020603050405020304" pitchFamily="18" charset="0"/>
                <a:cs typeface="Times New Roman" panose="02020603050405020304" pitchFamily="18" charset="0"/>
              </a:rPr>
              <a:t> </a:t>
            </a:r>
          </a:p>
          <a:p>
            <a:r>
              <a:rPr lang="en-GB" sz="2400" dirty="0" smtClean="0">
                <a:latin typeface="Times New Roman" panose="02020603050405020304" pitchFamily="18" charset="0"/>
                <a:cs typeface="Times New Roman" panose="02020603050405020304" pitchFamily="18" charset="0"/>
              </a:rPr>
              <a:t>Traditionally, the development of a new vaccine did not require a complex licensure and </a:t>
            </a:r>
            <a:r>
              <a:rPr lang="en-GB" sz="2400" dirty="0" smtClean="0">
                <a:latin typeface="Times New Roman" panose="02020603050405020304" pitchFamily="18" charset="0"/>
                <a:cs typeface="Times New Roman" panose="02020603050405020304" pitchFamily="18" charset="0"/>
              </a:rPr>
              <a:t>an </a:t>
            </a:r>
            <a:r>
              <a:rPr lang="en-GB" sz="2400" dirty="0" smtClean="0">
                <a:latin typeface="Times New Roman" panose="02020603050405020304" pitchFamily="18" charset="0"/>
                <a:cs typeface="Times New Roman" panose="02020603050405020304" pitchFamily="18" charset="0"/>
              </a:rPr>
              <a:t>expensive process as it is now in most commercial manufacturers. </a:t>
            </a:r>
            <a:endParaRPr lang="en-GB"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7329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vaccines </a:t>
            </a:r>
            <a:endParaRPr lang="en-GB" dirty="0"/>
          </a:p>
        </p:txBody>
      </p:sp>
      <p:sp>
        <p:nvSpPr>
          <p:cNvPr id="3" name="Content Placeholder 2"/>
          <p:cNvSpPr>
            <a:spLocks noGrp="1"/>
          </p:cNvSpPr>
          <p:nvPr>
            <p:ph idx="1"/>
          </p:nvPr>
        </p:nvSpPr>
        <p:spPr>
          <a:xfrm>
            <a:off x="1103313" y="1297172"/>
            <a:ext cx="8306502" cy="4951227"/>
          </a:xfrm>
        </p:spPr>
        <p:txBody>
          <a:bodyPr>
            <a:normAutofit/>
          </a:bodyPr>
          <a:lstStyle/>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Chickenpox</a:t>
            </a: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Diphtheria</a:t>
            </a:r>
            <a:endParaRPr lang="en-GB"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Tetanus</a:t>
            </a:r>
            <a:endParaRPr lang="en-GB" sz="2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whooping cough</a:t>
            </a:r>
          </a:p>
          <a:p>
            <a:pPr>
              <a:buFont typeface="Wingdings" panose="05000000000000000000" pitchFamily="2" charset="2"/>
              <a:buChar char="v"/>
            </a:pPr>
            <a:r>
              <a:rPr lang="en-GB" sz="2600" dirty="0" smtClean="0">
                <a:latin typeface="Times New Roman" panose="02020603050405020304" pitchFamily="18" charset="0"/>
                <a:cs typeface="Times New Roman" panose="02020603050405020304" pitchFamily="18" charset="0"/>
              </a:rPr>
              <a:t>Haemophilus </a:t>
            </a:r>
            <a:r>
              <a:rPr lang="en-GB" sz="2600" dirty="0">
                <a:latin typeface="Times New Roman" panose="02020603050405020304" pitchFamily="18" charset="0"/>
                <a:cs typeface="Times New Roman" panose="02020603050405020304" pitchFamily="18" charset="0"/>
              </a:rPr>
              <a:t>influence type </a:t>
            </a:r>
            <a:r>
              <a:rPr lang="en-GB" sz="2600" dirty="0" smtClean="0">
                <a:latin typeface="Times New Roman" panose="02020603050405020304" pitchFamily="18" charset="0"/>
                <a:cs typeface="Times New Roman" panose="02020603050405020304" pitchFamily="18" charset="0"/>
              </a:rPr>
              <a:t>b(Hib)</a:t>
            </a:r>
          </a:p>
          <a:p>
            <a:pPr marL="0" indent="0">
              <a:buNone/>
            </a:pPr>
            <a:r>
              <a:rPr lang="en-GB" dirty="0" smtClean="0"/>
              <a:t/>
            </a:r>
            <a:br>
              <a:rPr lang="en-GB" dirty="0" smtClean="0"/>
            </a:br>
            <a:endParaRPr lang="en-GB" dirty="0"/>
          </a:p>
        </p:txBody>
      </p:sp>
    </p:spTree>
    <p:extLst>
      <p:ext uri="{BB962C8B-B14F-4D97-AF65-F5344CB8AC3E}">
        <p14:creationId xmlns:p14="http://schemas.microsoft.com/office/powerpoint/2010/main" val="1181757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vaccines </a:t>
            </a:r>
            <a:endParaRPr lang="en-GB" dirty="0"/>
          </a:p>
        </p:txBody>
      </p:sp>
      <p:sp>
        <p:nvSpPr>
          <p:cNvPr id="3" name="Content Placeholder 2"/>
          <p:cNvSpPr>
            <a:spLocks noGrp="1"/>
          </p:cNvSpPr>
          <p:nvPr>
            <p:ph idx="1"/>
          </p:nvPr>
        </p:nvSpPr>
        <p:spPr/>
        <p:txBody>
          <a:bodyPr/>
          <a:lstStyle/>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Hepatitis A  (</a:t>
            </a:r>
            <a:r>
              <a:rPr lang="en-GB" dirty="0">
                <a:latin typeface="Times New Roman" panose="02020603050405020304" pitchFamily="18" charset="0"/>
                <a:cs typeface="Times New Roman" panose="02020603050405020304" pitchFamily="18" charset="0"/>
              </a:rPr>
              <a:t>HepA</a:t>
            </a:r>
            <a:r>
              <a:rPr lang="en-GB"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Hepatitis B (</a:t>
            </a:r>
            <a:r>
              <a:rPr lang="en-GB" dirty="0">
                <a:latin typeface="Times New Roman" panose="02020603050405020304" pitchFamily="18" charset="0"/>
                <a:cs typeface="Times New Roman" panose="02020603050405020304" pitchFamily="18" charset="0"/>
              </a:rPr>
              <a:t>HepB</a:t>
            </a:r>
            <a:r>
              <a:rPr lang="en-GB" dirty="0">
                <a:latin typeface="Times New Roman" panose="02020603050405020304" pitchFamily="18" charset="0"/>
                <a:cs typeface="Times New Roman" panose="02020603050405020304" pitchFamily="18" charset="0"/>
              </a:rPr>
              <a:t>)</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Measles</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Pumps</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Rubella</a:t>
            </a:r>
          </a:p>
          <a:p>
            <a:pPr>
              <a:buFont typeface="Wingdings" panose="05000000000000000000" pitchFamily="2" charset="2"/>
              <a:buChar char="v"/>
            </a:pPr>
            <a:r>
              <a:rPr lang="en-GB" dirty="0">
                <a:latin typeface="Times New Roman" panose="02020603050405020304" pitchFamily="18" charset="0"/>
                <a:cs typeface="Times New Roman" panose="02020603050405020304" pitchFamily="18" charset="0"/>
              </a:rPr>
              <a:t> Polio</a:t>
            </a:r>
          </a:p>
          <a:p>
            <a:pPr>
              <a:buFont typeface="Wingdings" panose="05000000000000000000" pitchFamily="2" charset="2"/>
              <a:buChar char="v"/>
            </a:pPr>
            <a:r>
              <a:rPr lang="en-GB" dirty="0" smtClean="0">
                <a:latin typeface="Times New Roman" panose="02020603050405020304" pitchFamily="18" charset="0"/>
                <a:cs typeface="Times New Roman" panose="02020603050405020304" pitchFamily="18" charset="0"/>
              </a:rPr>
              <a:t>BCG </a:t>
            </a:r>
            <a:endParaRPr lang="en-GB" dirty="0"/>
          </a:p>
        </p:txBody>
      </p:sp>
    </p:spTree>
    <p:extLst>
      <p:ext uri="{BB962C8B-B14F-4D97-AF65-F5344CB8AC3E}">
        <p14:creationId xmlns:p14="http://schemas.microsoft.com/office/powerpoint/2010/main" val="60600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smtClean="0"/>
              <a:t>How vaccines have impacted USA For the last 100 years </a:t>
            </a:r>
            <a:endParaRPr lang="en-GB" sz="2800" dirty="0"/>
          </a:p>
        </p:txBody>
      </p:sp>
      <p:sp>
        <p:nvSpPr>
          <p:cNvPr id="3" name="Content Placeholder 2"/>
          <p:cNvSpPr>
            <a:spLocks noGrp="1"/>
          </p:cNvSpPr>
          <p:nvPr>
            <p:ph idx="1"/>
          </p:nvPr>
        </p:nvSpPr>
        <p:spPr/>
        <p:txBody>
          <a:bodyPr/>
          <a:lstStyle/>
          <a:p>
            <a:r>
              <a:rPr lang="en-GB" dirty="0"/>
              <a:t>over the past 100 years active vaccination in the United States of America has impacted the frequency of diseases.  </a:t>
            </a:r>
            <a:endParaRPr lang="en-GB" dirty="0" smtClean="0"/>
          </a:p>
          <a:p>
            <a:r>
              <a:rPr lang="en-GB" dirty="0" smtClean="0"/>
              <a:t>There has been a  </a:t>
            </a:r>
            <a:r>
              <a:rPr lang="en-GB" dirty="0"/>
              <a:t>reduction </a:t>
            </a:r>
            <a:r>
              <a:rPr lang="en-GB" dirty="0" smtClean="0"/>
              <a:t> in most </a:t>
            </a:r>
            <a:r>
              <a:rPr lang="en-GB" dirty="0"/>
              <a:t>infectious diseases. </a:t>
            </a:r>
            <a:endParaRPr lang="en-GB" dirty="0" smtClean="0"/>
          </a:p>
          <a:p>
            <a:r>
              <a:rPr lang="en-GB" dirty="0" smtClean="0"/>
              <a:t>The </a:t>
            </a:r>
            <a:r>
              <a:rPr lang="en-GB" dirty="0"/>
              <a:t>frequency of spread of disease </a:t>
            </a:r>
            <a:r>
              <a:rPr lang="en-GB" dirty="0" smtClean="0"/>
              <a:t>like </a:t>
            </a:r>
          </a:p>
          <a:p>
            <a:pPr>
              <a:buFont typeface="Wingdings" panose="05000000000000000000" pitchFamily="2" charset="2"/>
              <a:buChar char="v"/>
            </a:pPr>
            <a:r>
              <a:rPr lang="en-GB" dirty="0" smtClean="0"/>
              <a:t>Hepatitis </a:t>
            </a:r>
            <a:r>
              <a:rPr lang="en-GB" dirty="0"/>
              <a:t>A, </a:t>
            </a:r>
            <a:endParaRPr lang="en-GB" dirty="0" smtClean="0"/>
          </a:p>
          <a:p>
            <a:pPr>
              <a:buFont typeface="Wingdings" panose="05000000000000000000" pitchFamily="2" charset="2"/>
              <a:buChar char="v"/>
            </a:pPr>
            <a:r>
              <a:rPr lang="en-GB" dirty="0" smtClean="0"/>
              <a:t>Rotavirus</a:t>
            </a:r>
            <a:r>
              <a:rPr lang="en-GB" dirty="0"/>
              <a:t>, Varicella </a:t>
            </a:r>
            <a:r>
              <a:rPr lang="en-GB" dirty="0" smtClean="0"/>
              <a:t>and </a:t>
            </a:r>
            <a:endParaRPr lang="en-GB" dirty="0"/>
          </a:p>
          <a:p>
            <a:pPr>
              <a:buFont typeface="Wingdings" panose="05000000000000000000" pitchFamily="2" charset="2"/>
              <a:buChar char="v"/>
            </a:pPr>
            <a:r>
              <a:rPr lang="en-GB" dirty="0" smtClean="0"/>
              <a:t> </a:t>
            </a:r>
            <a:r>
              <a:rPr lang="en-GB" dirty="0"/>
              <a:t>Lyme disease have significantly been </a:t>
            </a:r>
            <a:r>
              <a:rPr lang="en-GB" dirty="0" smtClean="0"/>
              <a:t>reduced (Denney,2001</a:t>
            </a:r>
            <a:r>
              <a:rPr lang="en-GB" dirty="0"/>
              <a:t>). </a:t>
            </a:r>
            <a:endParaRPr lang="en-GB" dirty="0" smtClean="0"/>
          </a:p>
          <a:p>
            <a:r>
              <a:rPr lang="en-GB" dirty="0" smtClean="0"/>
              <a:t>Reduction in deaths resulting from most vaccinated diseases</a:t>
            </a:r>
          </a:p>
        </p:txBody>
      </p:sp>
    </p:spTree>
    <p:extLst>
      <p:ext uri="{BB962C8B-B14F-4D97-AF65-F5344CB8AC3E}">
        <p14:creationId xmlns:p14="http://schemas.microsoft.com/office/powerpoint/2010/main" val="4196157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452718"/>
            <a:ext cx="9404723" cy="1003942"/>
          </a:xfrm>
        </p:spPr>
        <p:txBody>
          <a:bodyPr/>
          <a:lstStyle/>
          <a:p>
            <a:r>
              <a:rPr lang="en-GB" sz="2400" dirty="0"/>
              <a:t>Reason why parents are worried about vaccinating their children </a:t>
            </a:r>
            <a:br>
              <a:rPr lang="en-GB" sz="2400" dirty="0"/>
            </a:br>
            <a:endParaRPr lang="en-GB" sz="2400" dirty="0"/>
          </a:p>
        </p:txBody>
      </p:sp>
      <p:sp>
        <p:nvSpPr>
          <p:cNvPr id="3" name="Content Placeholder 2"/>
          <p:cNvSpPr>
            <a:spLocks noGrp="1"/>
          </p:cNvSpPr>
          <p:nvPr>
            <p:ph idx="1"/>
          </p:nvPr>
        </p:nvSpPr>
        <p:spPr>
          <a:xfrm>
            <a:off x="1103313" y="2052918"/>
            <a:ext cx="4298028" cy="2040617"/>
          </a:xfrm>
        </p:spPr>
        <p:txBody>
          <a:bodyPr>
            <a:normAutofit/>
          </a:bodyPr>
          <a:lstStyle/>
          <a:p>
            <a:r>
              <a:rPr lang="en-GB" dirty="0" smtClean="0"/>
              <a:t>Personal reasons</a:t>
            </a:r>
          </a:p>
          <a:p>
            <a:r>
              <a:rPr lang="en-GB" dirty="0" smtClean="0"/>
              <a:t>Safety </a:t>
            </a:r>
            <a:r>
              <a:rPr lang="en-GB" dirty="0"/>
              <a:t>issues. </a:t>
            </a:r>
            <a:endParaRPr lang="en-GB" dirty="0" smtClean="0"/>
          </a:p>
          <a:p>
            <a:r>
              <a:rPr lang="en-GB" dirty="0" smtClean="0"/>
              <a:t>Religious </a:t>
            </a:r>
            <a:r>
              <a:rPr lang="en-GB" dirty="0"/>
              <a:t>beliefs. </a:t>
            </a:r>
          </a:p>
          <a:p>
            <a:endParaRPr lang="en-GB" dirty="0"/>
          </a:p>
        </p:txBody>
      </p:sp>
    </p:spTree>
    <p:extLst>
      <p:ext uri="{BB962C8B-B14F-4D97-AF65-F5344CB8AC3E}">
        <p14:creationId xmlns:p14="http://schemas.microsoft.com/office/powerpoint/2010/main" val="3178316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4846" y="282597"/>
            <a:ext cx="9404723" cy="1482408"/>
          </a:xfrm>
        </p:spPr>
        <p:txBody>
          <a:bodyPr/>
          <a:lstStyle/>
          <a:p>
            <a:r>
              <a:rPr lang="en-US" sz="3200" dirty="0">
                <a:latin typeface="Times New Roman" panose="02020603050405020304" pitchFamily="18" charset="0"/>
                <a:cs typeface="Times New Roman" panose="02020603050405020304" pitchFamily="18" charset="0"/>
              </a:rPr>
              <a:t>Conclude with advice to your friend regarding vaccinating his son, based on what you learned from reliable information sources. </a:t>
            </a:r>
            <a:endParaRPr lang="en-GB"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86810" y="2020186"/>
            <a:ext cx="9263044" cy="4228213"/>
          </a:xfrm>
        </p:spPr>
        <p:txBody>
          <a:bodyPr>
            <a:normAutofit lnSpcReduction="10000"/>
          </a:bodyPr>
          <a:lstStyle/>
          <a:p>
            <a:r>
              <a:rPr lang="en-GB" sz="3200" dirty="0" smtClean="0">
                <a:latin typeface="Times New Roman" panose="02020603050405020304" pitchFamily="18" charset="0"/>
                <a:cs typeface="Times New Roman" panose="02020603050405020304" pitchFamily="18" charset="0"/>
              </a:rPr>
              <a:t>Vaccines are important because they can save the life of your child.</a:t>
            </a:r>
          </a:p>
          <a:p>
            <a:r>
              <a:rPr lang="en-GB" sz="3200" dirty="0" smtClean="0">
                <a:latin typeface="Times New Roman" panose="02020603050405020304" pitchFamily="18" charset="0"/>
                <a:cs typeface="Times New Roman" panose="02020603050405020304" pitchFamily="18" charset="0"/>
              </a:rPr>
              <a:t>Vaccines are very safe and effective hence no need for fears, (</a:t>
            </a:r>
            <a:r>
              <a:rPr lang="en-US" sz="3200" dirty="0">
                <a:latin typeface="Times New Roman" panose="02020603050405020304" pitchFamily="18" charset="0"/>
                <a:cs typeface="Times New Roman" panose="02020603050405020304" pitchFamily="18" charset="0"/>
              </a:rPr>
              <a:t>US Department of Health and Human </a:t>
            </a:r>
            <a:r>
              <a:rPr lang="en-US" sz="3200" dirty="0" smtClean="0">
                <a:latin typeface="Times New Roman" panose="02020603050405020304" pitchFamily="18" charset="0"/>
                <a:cs typeface="Times New Roman" panose="02020603050405020304" pitchFamily="18" charset="0"/>
              </a:rPr>
              <a:t>Services, 2015</a:t>
            </a:r>
            <a:r>
              <a:rPr lang="en-US" sz="3200" dirty="0">
                <a:latin typeface="Times New Roman" panose="02020603050405020304" pitchFamily="18" charset="0"/>
                <a:cs typeface="Times New Roman" panose="02020603050405020304" pitchFamily="18" charset="0"/>
              </a:rPr>
              <a:t>).</a:t>
            </a:r>
            <a:endParaRPr lang="en-GB" sz="3200" dirty="0" smtClean="0">
              <a:latin typeface="Times New Roman" panose="02020603050405020304" pitchFamily="18" charset="0"/>
              <a:cs typeface="Times New Roman" panose="02020603050405020304" pitchFamily="18" charset="0"/>
            </a:endParaRPr>
          </a:p>
          <a:p>
            <a:r>
              <a:rPr lang="en-GB" sz="3200" dirty="0" smtClean="0">
                <a:latin typeface="Times New Roman" panose="02020603050405020304" pitchFamily="18" charset="0"/>
                <a:cs typeface="Times New Roman" panose="02020603050405020304" pitchFamily="18" charset="0"/>
              </a:rPr>
              <a:t>Immunization is a sign of care for the child.</a:t>
            </a:r>
          </a:p>
          <a:p>
            <a:r>
              <a:rPr lang="en-GB" sz="3200" dirty="0" smtClean="0">
                <a:latin typeface="Times New Roman" panose="02020603050405020304" pitchFamily="18" charset="0"/>
                <a:cs typeface="Times New Roman" panose="02020603050405020304" pitchFamily="18" charset="0"/>
              </a:rPr>
              <a:t>Immunization saves time and money</a:t>
            </a:r>
          </a:p>
          <a:p>
            <a:r>
              <a:rPr lang="en-GB" sz="3200" dirty="0" smtClean="0">
                <a:latin typeface="Times New Roman" panose="02020603050405020304" pitchFamily="18" charset="0"/>
                <a:cs typeface="Times New Roman" panose="02020603050405020304" pitchFamily="18" charset="0"/>
              </a:rPr>
              <a:t>Immunization protects the future generations  </a:t>
            </a:r>
            <a:endParaRPr lang="en-GB"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2064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idx="1"/>
          </p:nvPr>
        </p:nvSpPr>
        <p:spPr/>
        <p:txBody>
          <a:bodyPr>
            <a:normAutofit fontScale="62500" lnSpcReduction="20000"/>
          </a:bodyPr>
          <a:lstStyle/>
          <a:p>
            <a:r>
              <a:rPr lang="en-GB" dirty="0"/>
              <a:t>CDC (2020). Why your child need to get vaccinated on time. British Columbia. Evidence-based immunization and tools for B. C Residents. </a:t>
            </a:r>
            <a:r>
              <a:rPr lang="en-GB" u="sng" dirty="0">
                <a:hlinkClick r:id="rId2"/>
              </a:rPr>
              <a:t>https://immunizebc.ca/vaccine-schedules</a:t>
            </a:r>
            <a:r>
              <a:rPr lang="en-GB" dirty="0"/>
              <a:t> </a:t>
            </a:r>
          </a:p>
          <a:p>
            <a:r>
              <a:rPr lang="en-GB" dirty="0"/>
              <a:t> Public Health Organization (2020). HOW VACCINES WORK. Health Guide </a:t>
            </a:r>
            <a:r>
              <a:rPr lang="en-GB" u="sng" dirty="0">
                <a:hlinkClick r:id="rId3"/>
              </a:rPr>
              <a:t>https://www.publichealth.org/public-awareness/understanding-vaccines/vaccines-work/</a:t>
            </a:r>
            <a:r>
              <a:rPr lang="en-GB" dirty="0"/>
              <a:t> </a:t>
            </a:r>
          </a:p>
          <a:p>
            <a:r>
              <a:rPr lang="en-GB" u="sng" dirty="0">
                <a:hlinkClick r:id="rId4"/>
              </a:rPr>
              <a:t>https://www.biondvax.com/wp-content/uploads/2015/06/12-arnon-2003-Old-and-new-vaccine-approaches.pdf</a:t>
            </a:r>
            <a:endParaRPr lang="en-GB" dirty="0"/>
          </a:p>
          <a:p>
            <a:r>
              <a:rPr lang="en-GB" u="sng" dirty="0">
                <a:hlinkClick r:id="rId5"/>
              </a:rPr>
              <a:t>https://sites.kowsarpub.com/jamm/articles/96149.html</a:t>
            </a:r>
            <a:r>
              <a:rPr lang="en-GB" dirty="0"/>
              <a:t> </a:t>
            </a:r>
          </a:p>
          <a:p>
            <a:r>
              <a:rPr lang="en-GB" dirty="0"/>
              <a:t>Stockman, J. (2013). Alternative Vaccination Schedule Preferences .Among Parents of Young Children. Yearbook of Paediatrics</a:t>
            </a:r>
            <a:br>
              <a:rPr lang="en-GB" dirty="0"/>
            </a:br>
            <a:r>
              <a:rPr lang="en-GB" dirty="0"/>
              <a:t>278-280. </a:t>
            </a:r>
            <a:r>
              <a:rPr lang="en-GB" u="sng" dirty="0">
                <a:hlinkClick r:id="rId6"/>
              </a:rPr>
              <a:t>https://doi.org/10.1016/j.yped.2012.03.005</a:t>
            </a:r>
            <a:r>
              <a:rPr lang="en-GB" dirty="0"/>
              <a:t/>
            </a:r>
            <a:br>
              <a:rPr lang="en-GB" dirty="0"/>
            </a:br>
            <a:r>
              <a:rPr lang="en-GB" dirty="0"/>
              <a:t>Michael J. Smith (2018). Childhood Vaccination Schedule.</a:t>
            </a:r>
          </a:p>
          <a:p>
            <a:r>
              <a:rPr lang="en-GB" dirty="0"/>
              <a:t>Melissa. A. et al (2019).  Effects of Influenza Vaccination in the United States during the 2017–2018 Influenza Season. Clinical infectious Disease. </a:t>
            </a:r>
            <a:r>
              <a:rPr lang="en-GB" u="sng" dirty="0">
                <a:hlinkClick r:id="rId7"/>
              </a:rPr>
              <a:t>https://academic.oup.com/cid/article/69/11/1845/5305915</a:t>
            </a:r>
            <a:r>
              <a:rPr lang="en-GB" dirty="0"/>
              <a:t> </a:t>
            </a:r>
          </a:p>
          <a:p>
            <a:r>
              <a:rPr lang="en-GB" dirty="0"/>
              <a:t>Denney P. H. (2001). Active immunization in the United States: developments over the past decade. </a:t>
            </a:r>
            <a:r>
              <a:rPr lang="en-GB" i="1" dirty="0"/>
              <a:t>Clinical microbiology reviews</a:t>
            </a:r>
            <a:r>
              <a:rPr lang="en-GB" dirty="0"/>
              <a:t>, </a:t>
            </a:r>
            <a:r>
              <a:rPr lang="en-GB" i="1" dirty="0"/>
              <a:t>14</a:t>
            </a:r>
            <a:r>
              <a:rPr lang="en-GB" dirty="0"/>
              <a:t>(4), 872–908. </a:t>
            </a:r>
            <a:r>
              <a:rPr lang="en-GB" u="sng" dirty="0">
                <a:hlinkClick r:id="rId8"/>
              </a:rPr>
              <a:t>https://doi.org/10.1128/CMR.14.4.872-908.2001</a:t>
            </a:r>
            <a:r>
              <a:rPr lang="en-GB" dirty="0"/>
              <a:t> </a:t>
            </a:r>
            <a:endParaRPr lang="en-GB" dirty="0" smtClean="0"/>
          </a:p>
          <a:p>
            <a:r>
              <a:rPr lang="en-US" b="1" dirty="0"/>
              <a:t>Five Important Reasons to Vaccinate Your </a:t>
            </a:r>
            <a:r>
              <a:rPr lang="en-US" b="1" dirty="0" smtClean="0"/>
              <a:t>Child</a:t>
            </a:r>
            <a:r>
              <a:rPr lang="en-US" dirty="0">
                <a:hlinkClick r:id="rId9"/>
              </a:rPr>
              <a:t>https://www.vaccines.gov/get-vaccinated/for_parents/five_reasons</a:t>
            </a:r>
            <a:endParaRPr lang="en-US" b="1" dirty="0"/>
          </a:p>
          <a:p>
            <a:r>
              <a:rPr lang="en-US" dirty="0"/>
              <a:t>Rauch, S., </a:t>
            </a:r>
            <a:r>
              <a:rPr lang="en-US" dirty="0"/>
              <a:t>Jasny</a:t>
            </a:r>
            <a:r>
              <a:rPr lang="en-US" dirty="0"/>
              <a:t>, E., Schmidt, K. E., &amp; </a:t>
            </a:r>
            <a:r>
              <a:rPr lang="en-US" dirty="0"/>
              <a:t>Petsch</a:t>
            </a:r>
            <a:r>
              <a:rPr lang="en-US" dirty="0"/>
              <a:t>, B. (2018). New vaccine technologies to combat outbreak situations. </a:t>
            </a:r>
            <a:r>
              <a:rPr lang="en-US" i="1" dirty="0"/>
              <a:t>Frontiers in immunology</a:t>
            </a:r>
            <a:r>
              <a:rPr lang="en-US" dirty="0"/>
              <a:t>, </a:t>
            </a:r>
            <a:r>
              <a:rPr lang="en-US" i="1" dirty="0"/>
              <a:t>9</a:t>
            </a:r>
            <a:r>
              <a:rPr lang="en-US" dirty="0"/>
              <a:t>, </a:t>
            </a:r>
            <a:r>
              <a:rPr lang="en-US" dirty="0" smtClean="0"/>
              <a:t>1963.</a:t>
            </a:r>
            <a:endParaRPr lang="en-GB" dirty="0"/>
          </a:p>
          <a:p>
            <a:endParaRPr lang="en-GB" dirty="0"/>
          </a:p>
        </p:txBody>
      </p:sp>
    </p:spTree>
    <p:extLst>
      <p:ext uri="{BB962C8B-B14F-4D97-AF65-F5344CB8AC3E}">
        <p14:creationId xmlns:p14="http://schemas.microsoft.com/office/powerpoint/2010/main" val="4848863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784</TotalTime>
  <Words>1374</Words>
  <Application>Microsoft Office PowerPoint</Application>
  <PresentationFormat>Custom</PresentationFormat>
  <Paragraphs>114</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Vaccination in United State </vt:lpstr>
      <vt:lpstr>Purpose </vt:lpstr>
      <vt:lpstr>Background </vt:lpstr>
      <vt:lpstr>How vaccines work </vt:lpstr>
      <vt:lpstr>How vaccines work </vt:lpstr>
      <vt:lpstr>Briefly contrast the traditional methods used to create vaccines with more recently used biotechnology techniques.</vt:lpstr>
      <vt:lpstr>Types of vaccines </vt:lpstr>
      <vt:lpstr>Types of vaccines </vt:lpstr>
      <vt:lpstr>How vaccines have impacted USA For the last 100 years </vt:lpstr>
      <vt:lpstr>Reason why parents are worried about vaccinating their children  </vt:lpstr>
      <vt:lpstr>Conclude with advice to your friend regarding vaccinating his son, based on what you learned from reliable information sources. </vt:lpstr>
      <vt:lpstr>References </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User</cp:lastModifiedBy>
  <cp:revision>47</cp:revision>
  <dcterms:created xsi:type="dcterms:W3CDTF">2020-06-07T12:05:29Z</dcterms:created>
  <dcterms:modified xsi:type="dcterms:W3CDTF">2020-07-06T22:48:16Z</dcterms:modified>
</cp:coreProperties>
</file>